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9" r:id="rId4"/>
    <p:sldId id="283" r:id="rId5"/>
    <p:sldId id="284" r:id="rId6"/>
    <p:sldId id="280" r:id="rId7"/>
    <p:sldId id="282" r:id="rId8"/>
    <p:sldId id="298" r:id="rId9"/>
    <p:sldId id="299" r:id="rId10"/>
    <p:sldId id="258" r:id="rId11"/>
    <p:sldId id="285" r:id="rId12"/>
    <p:sldId id="259" r:id="rId13"/>
    <p:sldId id="260" r:id="rId14"/>
    <p:sldId id="261" r:id="rId15"/>
    <p:sldId id="289" r:id="rId16"/>
    <p:sldId id="286" r:id="rId17"/>
    <p:sldId id="288" r:id="rId18"/>
    <p:sldId id="287" r:id="rId19"/>
    <p:sldId id="262" r:id="rId20"/>
    <p:sldId id="263" r:id="rId21"/>
    <p:sldId id="264" r:id="rId22"/>
    <p:sldId id="290" r:id="rId23"/>
    <p:sldId id="291" r:id="rId24"/>
    <p:sldId id="265" r:id="rId25"/>
    <p:sldId id="266" r:id="rId26"/>
    <p:sldId id="267" r:id="rId27"/>
    <p:sldId id="292" r:id="rId28"/>
    <p:sldId id="293" r:id="rId29"/>
    <p:sldId id="294" r:id="rId30"/>
    <p:sldId id="295" r:id="rId31"/>
    <p:sldId id="268" r:id="rId32"/>
    <p:sldId id="269" r:id="rId33"/>
    <p:sldId id="270" r:id="rId34"/>
    <p:sldId id="271" r:id="rId35"/>
    <p:sldId id="272" r:id="rId36"/>
    <p:sldId id="300" r:id="rId37"/>
    <p:sldId id="301" r:id="rId38"/>
    <p:sldId id="302" r:id="rId39"/>
    <p:sldId id="274" r:id="rId40"/>
    <p:sldId id="273" r:id="rId41"/>
    <p:sldId id="296" r:id="rId42"/>
    <p:sldId id="275" r:id="rId43"/>
    <p:sldId id="277" r:id="rId44"/>
    <p:sldId id="303" r:id="rId45"/>
    <p:sldId id="304" r:id="rId46"/>
    <p:sldId id="305" r:id="rId47"/>
    <p:sldId id="306" r:id="rId48"/>
    <p:sldId id="276" r:id="rId49"/>
    <p:sldId id="307" r:id="rId50"/>
    <p:sldId id="308" r:id="rId51"/>
    <p:sldId id="309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62D33"/>
    <a:srgbClr val="000000"/>
    <a:srgbClr val="B8BBBF"/>
    <a:srgbClr val="8BBABE"/>
    <a:srgbClr val="394E7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02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80FDF6B2-9B46-47A0-A640-5DD09FD07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23285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EC11E0-57E3-48C5-9299-61CB71AE5DD9}" type="slidenum">
              <a:rPr lang="en-US" altLang="en-US" sz="1300"/>
              <a:pPr/>
              <a:t>1</a:t>
            </a:fld>
            <a:endParaRPr lang="en-US" altLang="en-US" sz="1300" dirty="0"/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460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FF695-1219-4DD5-864B-62AC8F6F0838}" type="slidenum">
              <a:rPr lang="en-US" altLang="en-US" sz="1300"/>
              <a:pPr/>
              <a:t>25</a:t>
            </a:fld>
            <a:endParaRPr lang="en-US" altLang="en-US" sz="1300" dirty="0"/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873119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7D5853-D809-44C5-A1FD-CE43DA559E3F}" type="slidenum">
              <a:rPr lang="en-US" altLang="en-US" sz="1300"/>
              <a:pPr/>
              <a:t>26</a:t>
            </a:fld>
            <a:endParaRPr lang="en-US" altLang="en-US" sz="1300" dirty="0"/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3339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41A541-38BD-4CF1-B467-E0E719E5972B}" type="slidenum">
              <a:rPr lang="en-US" altLang="en-US" sz="1300"/>
              <a:pPr/>
              <a:t>31</a:t>
            </a:fld>
            <a:endParaRPr lang="en-US" altLang="en-US" sz="1300" dirty="0"/>
          </a:p>
        </p:txBody>
      </p:sp>
      <p:sp>
        <p:nvSpPr>
          <p:cNvPr id="409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64885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033A69-348D-4A97-9694-484C9BF8CA2A}" type="slidenum">
              <a:rPr lang="en-US" altLang="en-US" sz="1300"/>
              <a:pPr/>
              <a:t>32</a:t>
            </a:fld>
            <a:endParaRPr lang="en-US" altLang="en-US" sz="1300" dirty="0"/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77894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20FFB9-4350-4747-A461-31EE288F362A}" type="slidenum">
              <a:rPr lang="en-US" altLang="en-US" sz="1300"/>
              <a:pPr/>
              <a:t>33</a:t>
            </a:fld>
            <a:endParaRPr lang="en-US" altLang="en-US" sz="1300" dirty="0"/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9386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B18B79-D08F-4147-A739-D55434D8B820}" type="slidenum">
              <a:rPr lang="en-US" altLang="en-US" sz="1300"/>
              <a:pPr/>
              <a:t>34</a:t>
            </a:fld>
            <a:endParaRPr lang="en-US" altLang="en-US" sz="1300" dirty="0"/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44546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A500DE-00E5-4279-8CE1-AEFC553A216C}" type="slidenum">
              <a:rPr lang="en-US" altLang="en-US" sz="1300"/>
              <a:pPr/>
              <a:t>39</a:t>
            </a:fld>
            <a:endParaRPr lang="en-US" altLang="en-US" sz="1300" dirty="0"/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89149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1AEE5F-10E7-4C92-96CE-7405AF0B07D6}" type="slidenum">
              <a:rPr lang="en-US" altLang="en-US" sz="1300"/>
              <a:pPr/>
              <a:t>40</a:t>
            </a:fld>
            <a:endParaRPr lang="en-US" altLang="en-US" sz="1300" dirty="0"/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67073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93BEE4-8B0E-4EEC-BAAD-8B925E4D6212}" type="slidenum">
              <a:rPr lang="en-US" altLang="en-US" sz="1300"/>
              <a:pPr/>
              <a:t>42</a:t>
            </a:fld>
            <a:endParaRPr lang="en-US" altLang="en-US" sz="1300" dirty="0"/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6478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7B1DF6-31FF-4C6F-A106-D3DB840C0A9B}" type="slidenum">
              <a:rPr lang="en-US" altLang="en-US" sz="1300"/>
              <a:pPr/>
              <a:t>48</a:t>
            </a:fld>
            <a:endParaRPr lang="en-US" altLang="en-US" sz="1300" dirty="0"/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82088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CD124E-422E-4C15-BF76-BF0EE14733B0}" type="slidenum">
              <a:rPr lang="en-US" altLang="en-US" sz="1300"/>
              <a:pPr/>
              <a:t>2</a:t>
            </a:fld>
            <a:endParaRPr lang="en-US" altLang="en-US" sz="1300" dirty="0"/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360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02" indent="-302039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157" indent="-24163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420" indent="-24163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684" indent="-241632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7947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210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473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7736" indent="-241632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C3D335-813C-4BB4-959C-AD6B9EB0815D}" type="slidenum">
              <a:rPr lang="en-US" altLang="en-US" sz="1300"/>
              <a:pPr/>
              <a:t>7</a:t>
            </a:fld>
            <a:endParaRPr lang="en-US" altLang="en-US" sz="1300" dirty="0"/>
          </a:p>
        </p:txBody>
      </p:sp>
      <p:sp>
        <p:nvSpPr>
          <p:cNvPr id="768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283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CF1D30-B559-484C-B86C-788E13CF40D6}" type="slidenum">
              <a:rPr lang="en-US" altLang="en-US" sz="1300"/>
              <a:pPr/>
              <a:t>10</a:t>
            </a:fld>
            <a:endParaRPr lang="en-US" altLang="en-US" sz="1300" dirty="0"/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95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C1BAFE-751B-47F4-AEC0-4F4497759865}" type="slidenum">
              <a:rPr lang="en-US" altLang="en-US" sz="1300"/>
              <a:pPr/>
              <a:t>12</a:t>
            </a:fld>
            <a:endParaRPr lang="en-US" altLang="en-US" sz="1300" dirty="0"/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314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349528-1A00-4160-86B0-A66E76F71DAD}" type="slidenum">
              <a:rPr lang="en-US" altLang="en-US" sz="1300"/>
              <a:pPr/>
              <a:t>13</a:t>
            </a:fld>
            <a:endParaRPr lang="en-US" altLang="en-US" sz="1300" dirty="0"/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21534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8BA040-2A14-42C3-873E-CD2BCB4CED69}" type="slidenum">
              <a:rPr lang="en-US" altLang="en-US" sz="1300"/>
              <a:pPr/>
              <a:t>14</a:t>
            </a:fld>
            <a:endParaRPr lang="en-US" altLang="en-US" sz="1300" dirty="0"/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5527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B1B41A-417A-4E3E-9B48-D4E96C1E765B}" type="slidenum">
              <a:rPr lang="en-US" altLang="en-US" sz="1300"/>
              <a:pPr/>
              <a:t>19</a:t>
            </a:fld>
            <a:endParaRPr lang="en-US" altLang="en-US" sz="1300" dirty="0"/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55178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85372" indent="-302066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208265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91571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174878" indent="-241653"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3CDED7-17B9-4934-92EE-A7903A52C563}" type="slidenum">
              <a:rPr lang="en-US" altLang="en-US" sz="1300"/>
              <a:pPr/>
              <a:t>24</a:t>
            </a:fld>
            <a:endParaRPr lang="en-US" altLang="en-US" sz="1300" dirty="0"/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033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321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8551B5-6206-46F0-9AAD-BDB10E4A6C92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2ECE419-D81A-4F7E-B723-B62E88D50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096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8A0EB9D-4F18-4187-A297-20004092F8F7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6523D7-474E-4F8B-8AB2-DADFD1706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342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333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67912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0632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2109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138336-8C6B-4E54-A452-A9A03140BB75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6676D18-0DEF-468B-B961-85631F1229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846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8EDFCB7-D277-4BE0-9B97-493849176B4E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50042EC-FAB6-4534-B736-6CA51D2E27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23856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8C6C0015-0AA0-4E01-A271-8ACA0C74A9E6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4934DE8-2041-4E1A-AC85-767D22BAD2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425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D40F79D-27EC-406E-95C6-AEF3857CD8ED}" type="datetime1">
              <a:rPr lang="en-US" altLang="en-US"/>
              <a:pPr>
                <a:defRPr/>
              </a:pPr>
              <a:t>11/16/2017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629017-896B-4490-8A09-AE1D8546E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187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6000">
                <a:solidFill>
                  <a:srgbClr val="000000"/>
                </a:solidFill>
                <a:latin typeface="Arial" panose="020B0604020202020204" pitchFamily="34" charset="0"/>
              </a:rPr>
              <a:t>Dynamic vs Static Websites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en-US">
                <a:solidFill>
                  <a:srgbClr val="000000"/>
                </a:solidFill>
                <a:latin typeface="Arial" panose="020B0604020202020204" pitchFamily="34" charset="0"/>
              </a:rPr>
              <a:t>Web Authoring and Design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3124200" y="4572000"/>
            <a:ext cx="2746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>
                <a:solidFill>
                  <a:srgbClr val="000000"/>
                </a:solidFill>
              </a:rPr>
              <a:t>Benjamin Kenwright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Content, Style and Behavior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HTML defines the structure and layout of a Web document by using a variety of tags and attributes.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Since its initial introduction in late 1991, it came to encompass a wider variety of stylistic and dynamic behavior capabilities to meet the demands of web developers.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Web page, we can find that, it can consist of up to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 three layers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</a:p>
          <a:p>
            <a:r>
              <a:rPr lang="en-US" dirty="0" smtClean="0"/>
              <a:t>Style</a:t>
            </a:r>
          </a:p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371600"/>
            <a:ext cx="2286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AutoShape 4" descr="Image result for cartoon style  we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276600"/>
            <a:ext cx="12287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343400"/>
            <a:ext cx="248923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8006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Content or Structure is the base layer, we presented it through </a:t>
            </a:r>
            <a:r>
              <a:rPr lang="en-US" altLang="en-US" dirty="0" smtClean="0">
                <a:solidFill>
                  <a:srgbClr val="00B050"/>
                </a:solidFill>
              </a:rPr>
              <a:t>HTML</a:t>
            </a:r>
            <a:r>
              <a:rPr lang="en-US" altLang="en-US" dirty="0" smtClean="0"/>
              <a:t> (Hyper Text Markup Language) format and it describes </a:t>
            </a:r>
            <a:r>
              <a:rPr lang="en-US" altLang="en-US" dirty="0" smtClean="0">
                <a:solidFill>
                  <a:srgbClr val="FF0000"/>
                </a:solidFill>
              </a:rPr>
              <a:t>text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chemeClr val="accent3">
                    <a:lumMod val="50000"/>
                  </a:schemeClr>
                </a:solidFill>
              </a:rPr>
              <a:t>graphics</a:t>
            </a:r>
            <a:r>
              <a:rPr lang="en-US" altLang="en-US" dirty="0" smtClean="0"/>
              <a:t>, and files containing other information are organized and linked together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2047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038600"/>
            <a:ext cx="1798637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953000" cy="4343400"/>
          </a:xfrm>
        </p:spPr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Style or Presentation, we can focus on making the site look </a:t>
            </a:r>
            <a:r>
              <a:rPr lang="en-US" altLang="en-US" dirty="0" smtClean="0">
                <a:solidFill>
                  <a:srgbClr val="00B050"/>
                </a:solidFill>
              </a:rPr>
              <a:t>attractive</a:t>
            </a:r>
            <a:r>
              <a:rPr lang="en-US" altLang="en-US" dirty="0" smtClean="0"/>
              <a:t>, by adding a layer of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presentation</a:t>
            </a:r>
            <a:r>
              <a:rPr lang="en-US" altLang="en-US" dirty="0" smtClean="0"/>
              <a:t> information using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CSS</a:t>
            </a:r>
            <a:r>
              <a:rPr lang="en-US" altLang="en-US" dirty="0" smtClean="0"/>
              <a:t> (Cascading Style Sheet)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905000"/>
            <a:ext cx="30670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Behavior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41910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Behavior, we can use JavaScript to introduce an added layer of user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interaction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olidFill>
                  <a:srgbClr val="FF0000"/>
                </a:solidFill>
              </a:rPr>
              <a:t>dynamic</a:t>
            </a:r>
            <a:r>
              <a:rPr lang="en-US" altLang="en-US" dirty="0" smtClean="0"/>
              <a:t> behavior, which will make the site easier to use in browsers equipped with JavaScript</a:t>
            </a:r>
          </a:p>
        </p:txBody>
      </p:sp>
      <p:sp>
        <p:nvSpPr>
          <p:cNvPr id="33794" name="AutoShape 2" descr="Image result for animated websit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828800"/>
            <a:ext cx="419489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724400"/>
            <a:ext cx="419494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5791200" cy="462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4" name="AutoShape 2" descr="http://www.udeserve.in/blog/wp-content/uploads/2013/10/Static-vs-dynamic-website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6019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371600"/>
            <a:ext cx="88677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85800"/>
            <a:ext cx="6172200" cy="575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Client side vs Server side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web programming, there are two different types of programming models: Client side programming and Server side programming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297363"/>
            <a:ext cx="2846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rgbClr val="000000"/>
                </a:solidFill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Review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do we mean by static and dynamic websites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Content management systems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Review/Discussion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Client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Client side programming considers to scripts that run within your web browser and these scripts has no interaction with a web server in order for the scripts to run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Server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Server-side programming refers to programs that run on the web server, which then sends results to your web browser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For example, PHP, Perl, Asp, </a:t>
            </a:r>
            <a:r>
              <a:rPr lang="en-US" altLang="en-US" dirty="0" err="1" smtClean="0"/>
              <a:t>.net</a:t>
            </a:r>
            <a:r>
              <a:rPr lang="en-US" altLang="en-US" dirty="0" smtClean="0"/>
              <a:t>, are the popular Server side programming languages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Java the </a:t>
            </a:r>
            <a:r>
              <a:rPr lang="en-US" altLang="en-US" dirty="0" smtClean="0"/>
              <a:t>most popular client side scripting language?</a:t>
            </a:r>
          </a:p>
          <a:p>
            <a:endParaRPr lang="en-US" alt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b) False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programs runs only in the web browsers and these scripts are read and executed by an </a:t>
            </a:r>
            <a:r>
              <a:rPr lang="en-US" altLang="en-US" dirty="0" smtClean="0">
                <a:solidFill>
                  <a:srgbClr val="FF0000"/>
                </a:solidFill>
              </a:rPr>
              <a:t>interpreter</a:t>
            </a:r>
            <a:r>
              <a:rPr lang="en-US" altLang="en-US" dirty="0" smtClean="0"/>
              <a:t> (or engine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  <a:r>
              <a:rPr lang="en-US" altLang="en-US" dirty="0" smtClean="0">
                <a:solidFill>
                  <a:srgbClr val="FF0000"/>
                </a:solidFill>
              </a:rPr>
              <a:t> inside the web browser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The most common uses of JavaScript are interacting with clients, getting available information from them, and validating their </a:t>
            </a:r>
            <a:r>
              <a:rPr lang="en-US" altLang="en-US" dirty="0" smtClean="0">
                <a:solidFill>
                  <a:srgbClr val="FF0000"/>
                </a:solidFill>
              </a:rPr>
              <a:t>actions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 is Case-Sensitive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First and most important thing regarding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that it is </a:t>
            </a:r>
            <a:r>
              <a:rPr lang="en-US" altLang="en-US" u="sng" dirty="0" smtClean="0">
                <a:solidFill>
                  <a:srgbClr val="FF0000"/>
                </a:solidFill>
              </a:rPr>
              <a:t>case sensitive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Everything defined in the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case sensitive, that means a variable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 is different from a variable named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76800"/>
            <a:ext cx="214441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Embedded in your HTML files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between the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... &lt;/script&gt;</a:t>
            </a:r>
            <a:r>
              <a:rPr lang="en-US" altLang="en-US" dirty="0" smtClean="0"/>
              <a:t> tags. When the browser encounters a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</a:t>
            </a:r>
            <a:r>
              <a:rPr lang="en-US" altLang="en-US" dirty="0" smtClean="0"/>
              <a:t>tag, it assumes that the script block is written in JavaScript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You can place these script blocks in the &lt;head&gt; or in the &lt;body&gt; section of HTML page or you can use both sections at the same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case sensitive?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True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is case sensitive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&lt;script&gt; blocks has to be in the &lt;head&gt; section of HTML page?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Crossword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39433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81200"/>
            <a:ext cx="3743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36480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70" y="6248400"/>
            <a:ext cx="888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Have printed out/or copied out your answers and brought them with you for this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False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dirty="0" smtClean="0"/>
              <a:t>The &lt;script&gt; blocks can be in the &lt;head&gt; or in the &lt;body&gt; section of HTML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Head</a:t>
            </a:r>
            <a:r>
              <a:rPr lang="en-US" altLang="en-US" dirty="0" smtClean="0"/>
              <a:t> section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732088"/>
            <a:ext cx="6811963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Body</a:t>
            </a:r>
            <a:r>
              <a:rPr lang="en-US" altLang="en-US" dirty="0" smtClean="0"/>
              <a:t> Section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External Script File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Either be embedded in your HTML files or placed in an external script file with a .js extension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3250"/>
            <a:ext cx="67722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Example</a:t>
            </a:r>
            <a:br>
              <a:rPr lang="en-US" altLang="en-US" dirty="0" smtClean="0"/>
            </a:br>
            <a:r>
              <a:rPr lang="en-US" altLang="en-US" dirty="0" smtClean="0"/>
              <a:t>JavaScript Program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.html file and type the following code: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What will happen?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71421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Happens...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When you open the file in web browser, first you get a message box in a white background and then you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press OK </a:t>
            </a:r>
            <a:r>
              <a:rPr lang="en-US" altLang="en-US" dirty="0" smtClean="0"/>
              <a:t>button you can see the </a:t>
            </a:r>
            <a:r>
              <a:rPr lang="en-US" altLang="en-US" dirty="0" smtClean="0">
                <a:solidFill>
                  <a:srgbClr val="00B050"/>
                </a:solidFill>
              </a:rPr>
              <a:t>background</a:t>
            </a:r>
            <a:r>
              <a:rPr lang="en-US" altLang="en-US" dirty="0" smtClean="0"/>
              <a:t> color is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en-US" altLang="en-US" dirty="0" smtClean="0"/>
              <a:t> to </a:t>
            </a:r>
            <a:r>
              <a:rPr lang="en-US" altLang="en-US" u="sng" dirty="0" smtClean="0">
                <a:solidFill>
                  <a:srgbClr val="FF0000"/>
                </a:solidFill>
              </a:rPr>
              <a:t>RED</a:t>
            </a:r>
            <a:r>
              <a:rPr lang="en-US" altLang="en-US" dirty="0" smtClean="0"/>
              <a:t> color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456237" cy="187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2800" y="533400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Activity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752600"/>
            <a:ext cx="7620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Explain the potential advantages of using </a:t>
            </a:r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on your web pages?</a:t>
            </a:r>
          </a:p>
          <a:p>
            <a:pPr algn="ctr"/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bg2">
                    <a:lumMod val="95000"/>
                    <a:lumOff val="5000"/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294018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933822" cy="43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729835"/>
            <a:ext cx="5638800" cy="212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Overview of Dynamic and Static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Websites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Dynamic websites (Generated Content)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Getting started with scripting and </a:t>
            </a:r>
            <a:r>
              <a:rPr lang="en-GB" altLang="en-US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Javascript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Hands-On/Practical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Revision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Write down </a:t>
            </a:r>
            <a:r>
              <a:rPr lang="en-US" dirty="0" smtClean="0"/>
              <a:t>the HTML/CSS code to create an ‘Image’ </a:t>
            </a:r>
            <a:r>
              <a:rPr lang="en-US" altLang="en-US" dirty="0" smtClean="0"/>
              <a:t>Rollover Effect</a:t>
            </a:r>
          </a:p>
          <a:p>
            <a:pPr>
              <a:buNone/>
            </a:pPr>
            <a:r>
              <a:rPr lang="en-US" dirty="0" smtClean="0"/>
              <a:t>   (5 Minutes)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6383"/>
          <a:stretch>
            <a:fillRect/>
          </a:stretch>
        </p:blipFill>
        <p:spPr bwMode="auto">
          <a:xfrm>
            <a:off x="5029200" y="3429000"/>
            <a:ext cx="3028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38600" y="42672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10000"/>
            <a:ext cx="2003024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733800"/>
            <a:ext cx="1447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This Week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 Slides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Read Associated Chapters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Weekly Tasks</a:t>
            </a:r>
          </a:p>
          <a:p>
            <a:pPr lvl="1">
              <a:spcBef>
                <a:spcPts val="700"/>
              </a:spcBef>
              <a:buFont typeface="Wingdings 3" panose="05040102010807070707" pitchFamily="18" charset="2"/>
              <a:buChar char=""/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en-GB" alt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Account/Webpage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Online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Quizzes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Crossword Challenge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zjnu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42EC-FAB6-4534-B736-6CA51D2E2736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6153236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81000"/>
            <a:ext cx="305199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733800"/>
            <a:ext cx="329800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5791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Print out/or copy out your answers and bring them with you for next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81000" y="0"/>
            <a:ext cx="403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Puzzle to Solve for Next Week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Questions/Discussion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0"/>
            <a:ext cx="77724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Implement a similar website design</a:t>
            </a:r>
          </a:p>
          <a:p>
            <a:r>
              <a:rPr lang="en-US" dirty="0" smtClean="0"/>
              <a:t>Navigation elements are within the image (e.g., people, tables, …)</a:t>
            </a:r>
          </a:p>
          <a:p>
            <a:r>
              <a:rPr lang="en-US" dirty="0" smtClean="0"/>
              <a:t>Popup information, hover </a:t>
            </a:r>
            <a:r>
              <a:rPr lang="en-US" smtClean="0"/>
              <a:t>over images/text, …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648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 smtClean="0"/>
              <a:t>What would the following HTML/CSS output?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714625"/>
            <a:ext cx="3876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62960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simple HTML/</a:t>
            </a:r>
            <a:r>
              <a:rPr lang="en-US" dirty="0" err="1" smtClean="0"/>
              <a:t>Javascript</a:t>
            </a:r>
            <a:r>
              <a:rPr lang="en-US" dirty="0" smtClean="0"/>
              <a:t> program to bring up an popup dialog box in </a:t>
            </a:r>
            <a:r>
              <a:rPr lang="en-US" smtClean="0"/>
              <a:t>the browser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5" name="Rectangle 2"/>
          <p:cNvSpPr>
            <a:spLocks noGrp="1"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057275"/>
            <a:ext cx="3810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CSS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30159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09800"/>
            <a:ext cx="488551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143000"/>
          </a:xfrm>
        </p:spPr>
        <p:txBody>
          <a:bodyPr/>
          <a:lstStyle/>
          <a:p>
            <a:r>
              <a:rPr lang="en-US" b="1" dirty="0" smtClean="0"/>
              <a:t>Drop Caps Using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38659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886200"/>
            <a:ext cx="569976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Print Page Breaks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you can control the page breaks - users might like to print your webpage/article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this class to any tag which you would like to print on next page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86200"/>
            <a:ext cx="5334000" cy="42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6200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CSS to display the following website design:</a:t>
            </a:r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   (5 Minutes)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43200"/>
            <a:ext cx="4472521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2667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731838" y="3651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lang="en-GB" altLang="en-US" sz="4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5800" y="2286000"/>
            <a:ext cx="3810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content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position:relative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width:auto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min-width:120px;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margin:0px 210px 20px 170px;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solid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z-index:3; /* This allows the content to overlap the right menu in narrow windows in good browsers. */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navAlpha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width:128px;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left:20px;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z-index:2;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648200" y="2133600"/>
            <a:ext cx="3810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navBeta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width:168px;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right:20px;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z-index:1;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endParaRPr lang="en-GB" altLang="en-US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Three Columns  Flanking Menu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altLang="en-US" dirty="0" smtClean="0"/>
              <a:t>Activity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output for the following HTML/CSS:</a:t>
            </a:r>
          </a:p>
          <a:p>
            <a:pPr marL="0" indent="0">
              <a:buFontTx/>
              <a:buNone/>
              <a:defRPr/>
            </a:pPr>
            <a:r>
              <a:rPr lang="en-GB" altLang="en-US" dirty="0"/>
              <a:t> </a:t>
            </a:r>
            <a:r>
              <a:rPr lang="en-GB" alt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514600"/>
            <a:ext cx="6629400" cy="38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6492345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267200"/>
            <a:ext cx="3996635" cy="231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91000" y="4724400"/>
            <a:ext cx="3352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6248400" y="3505200"/>
            <a:ext cx="21336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6667"/>
              <a:gd name="adj5" fmla="val 132753"/>
              <a:gd name="adj6" fmla="val -444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This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r>
              <a:rPr lang="en-US" sz="1600" dirty="0" smtClean="0">
                <a:solidFill>
                  <a:schemeClr val="bg2"/>
                </a:solidFill>
              </a:rPr>
              <a:t> sets the width of all images to 100%: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6019800"/>
            <a:ext cx="2133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10"/>
          <p:cNvSpPr/>
          <p:nvPr/>
        </p:nvSpPr>
        <p:spPr>
          <a:xfrm flipH="1">
            <a:off x="1066800" y="5410200"/>
            <a:ext cx="27432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48313"/>
              <a:gd name="adj5" fmla="val 65664"/>
              <a:gd name="adj6" fmla="val -152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Style attribute, where the width is set to 128 pixels which overrides the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934</Words>
  <Application>Microsoft Office PowerPoint</Application>
  <PresentationFormat>On-screen Show (4:3)</PresentationFormat>
  <Paragraphs>185</Paragraphs>
  <Slides>51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Design</vt:lpstr>
      <vt:lpstr>Slide 1</vt:lpstr>
      <vt:lpstr>Slide 2</vt:lpstr>
      <vt:lpstr>Crossword Solutions</vt:lpstr>
      <vt:lpstr>Revision Question</vt:lpstr>
      <vt:lpstr>Answer</vt:lpstr>
      <vt:lpstr>Activity</vt:lpstr>
      <vt:lpstr>Slide 7</vt:lpstr>
      <vt:lpstr>Activity</vt:lpstr>
      <vt:lpstr>Answer</vt:lpstr>
      <vt:lpstr>Content, Style and Behavior</vt:lpstr>
      <vt:lpstr>Three Types</vt:lpstr>
      <vt:lpstr>Content</vt:lpstr>
      <vt:lpstr>Style</vt:lpstr>
      <vt:lpstr>Behavior</vt:lpstr>
      <vt:lpstr>Static vs Dynamic Websites</vt:lpstr>
      <vt:lpstr>Slide 16</vt:lpstr>
      <vt:lpstr>Slide 17</vt:lpstr>
      <vt:lpstr>Slide 18</vt:lpstr>
      <vt:lpstr>Client side vs Server side</vt:lpstr>
      <vt:lpstr>Client</vt:lpstr>
      <vt:lpstr>Server</vt:lpstr>
      <vt:lpstr>Question</vt:lpstr>
      <vt:lpstr>Answer</vt:lpstr>
      <vt:lpstr>Javascript</vt:lpstr>
      <vt:lpstr>Javascript is Case-Sensitive</vt:lpstr>
      <vt:lpstr>Embedded in your HTML files</vt:lpstr>
      <vt:lpstr>Question</vt:lpstr>
      <vt:lpstr>Answer</vt:lpstr>
      <vt:lpstr>Question</vt:lpstr>
      <vt:lpstr>Answer</vt:lpstr>
      <vt:lpstr> Javascript at Head section</vt:lpstr>
      <vt:lpstr>Javascript at Body Section</vt:lpstr>
      <vt:lpstr>External Script File</vt:lpstr>
      <vt:lpstr>Example JavaScript Program</vt:lpstr>
      <vt:lpstr>What Happens...</vt:lpstr>
      <vt:lpstr>Slide 36</vt:lpstr>
      <vt:lpstr>Review</vt:lpstr>
      <vt:lpstr>Slide 38</vt:lpstr>
      <vt:lpstr>Slide 39</vt:lpstr>
      <vt:lpstr>Slide 40</vt:lpstr>
      <vt:lpstr>Slide 41</vt:lpstr>
      <vt:lpstr>Slide 42</vt:lpstr>
      <vt:lpstr>Challenge</vt:lpstr>
      <vt:lpstr>Question</vt:lpstr>
      <vt:lpstr>Answer</vt:lpstr>
      <vt:lpstr>Question</vt:lpstr>
      <vt:lpstr>Answer</vt:lpstr>
      <vt:lpstr>Slide 48</vt:lpstr>
      <vt:lpstr>Interesting CSS Features</vt:lpstr>
      <vt:lpstr>Drop Caps Using CSS</vt:lpstr>
      <vt:lpstr>Print Page Breaks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306</cp:revision>
  <dcterms:created xsi:type="dcterms:W3CDTF">1601-01-01T00:00:00Z</dcterms:created>
  <dcterms:modified xsi:type="dcterms:W3CDTF">2017-11-16T02:08:37Z</dcterms:modified>
</cp:coreProperties>
</file>